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9" r:id="rId4"/>
    <p:sldId id="258" r:id="rId5"/>
    <p:sldId id="257" r:id="rId6"/>
    <p:sldId id="260" r:id="rId7"/>
    <p:sldId id="261" r:id="rId8"/>
    <p:sldId id="267" r:id="rId9"/>
    <p:sldId id="262" r:id="rId10"/>
    <p:sldId id="268" r:id="rId11"/>
    <p:sldId id="263" r:id="rId12"/>
    <p:sldId id="269" r:id="rId13"/>
    <p:sldId id="271" r:id="rId14"/>
    <p:sldId id="270" r:id="rId15"/>
    <p:sldId id="264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4969"/>
    <a:srgbClr val="00A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9" autoAdjust="0"/>
    <p:restoredTop sz="94660"/>
  </p:normalViewPr>
  <p:slideViewPr>
    <p:cSldViewPr snapToGrid="0">
      <p:cViewPr varScale="1">
        <p:scale>
          <a:sx n="82" d="100"/>
          <a:sy n="82" d="100"/>
        </p:scale>
        <p:origin x="381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12.jpeg>
</file>

<file path=ppt/media/image13.jpe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png>
</file>

<file path=ppt/media/image21.png>
</file>

<file path=ppt/media/image3.png>
</file>

<file path=ppt/media/image4.png>
</file>

<file path=ppt/media/image5.sv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9D10AC-EB12-8CE8-CECA-3F69DB8ABF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9317A76-88DA-CF75-34AB-49EA99912A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6A1680-A865-8646-10F0-DE7E7B83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41397-FA50-44A3-8BE3-30D3B468CEE1}" type="datetimeFigureOut">
              <a:rPr lang="ru-RU" smtClean="0"/>
              <a:t>25.02.2025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7E07C5E-D4D5-A70F-35A3-02044CDFF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20387A-D585-E6E4-B552-846452CD3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3E273-5874-405F-AB94-1435E0DE44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871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7BCE01-8816-7A89-E8F3-0F88FEE5C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CE9F3A3-1342-1290-1017-E360CD99DF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3DCC746-89D6-1D14-2988-BCA5CA1E4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41397-FA50-44A3-8BE3-30D3B468CEE1}" type="datetimeFigureOut">
              <a:rPr lang="ru-RU" smtClean="0"/>
              <a:t>25.02.2025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020621D-7C5E-594F-07C8-A8B55CD60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FD0A90-03A6-C29A-309E-0C4D43EFC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3E273-5874-405F-AB94-1435E0DE44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095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80FB29E-A2A4-9792-1092-E352D21E6F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CC719D4-6F1F-7832-F74C-C3E3D9D0A2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8A79702-CADF-03D1-E2AD-2EBD33BFA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41397-FA50-44A3-8BE3-30D3B468CEE1}" type="datetimeFigureOut">
              <a:rPr lang="ru-RU" smtClean="0"/>
              <a:t>25.02.2025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01AA8D7-7652-54E7-8328-92DE9F81E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0220C7A-0304-5335-8601-FB4F90195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3E273-5874-405F-AB94-1435E0DE44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0834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15DDCF-E12B-F266-8745-D9B9BEF89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76BC354-0E42-1B06-CBF7-05A57EBC8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E07608A-9638-DED0-5770-6C9583F18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41397-FA50-44A3-8BE3-30D3B468CEE1}" type="datetimeFigureOut">
              <a:rPr lang="ru-RU" smtClean="0"/>
              <a:t>25.02.2025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E2A2AE7-5C47-5A9B-C42E-91D1FE83E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F667744-8CAE-56B7-F104-B6AA2F277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3E273-5874-405F-AB94-1435E0DE44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8273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D12036-B7F3-E740-CC6E-8900DBDF8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1CC8049-36D2-52AC-7795-32F006EC1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2E621B9-00B4-6F85-54F1-B0DA3CE57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41397-FA50-44A3-8BE3-30D3B468CEE1}" type="datetimeFigureOut">
              <a:rPr lang="ru-RU" smtClean="0"/>
              <a:t>25.02.2025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96D4F9D-282C-173E-A54A-D0B7A99FA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386BE31-6357-1BC0-BE76-A70AE35F8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3E273-5874-405F-AB94-1435E0DE44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3464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D039D9-527E-5B10-D71C-6B2DBC45F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4C7770-DBA4-8BD3-8C23-4332D55BEE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410697C-F08A-A501-C2C8-B2B3A92A1C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C2D8E85-2FD5-7B0D-E1E0-2BC460D3B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41397-FA50-44A3-8BE3-30D3B468CEE1}" type="datetimeFigureOut">
              <a:rPr lang="ru-RU" smtClean="0"/>
              <a:t>25.02.2025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61FB382-80D6-736C-AE30-C67E08534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45F4122-75CD-987E-22C4-DE2CE63A2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3E273-5874-405F-AB94-1435E0DE44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3295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966D19-662F-3CFC-2501-2DB6559F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2255BA6-99F3-D97F-8356-B13C8EF7BC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5A2D08F-D5F1-D811-57F5-772F8DCBAE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94C19F7-DE47-87A3-41C8-B660777D9B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05EB10E-75DA-F0E8-069D-FC694D2F0A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AF351E2-179E-1608-1111-E21B7778E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41397-FA50-44A3-8BE3-30D3B468CEE1}" type="datetimeFigureOut">
              <a:rPr lang="ru-RU" smtClean="0"/>
              <a:t>25.02.2025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0300578-7F34-CCEB-7B7A-E9AF48596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66AF0E1-78ED-E3F5-1D26-3D1BC68CD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3E273-5874-405F-AB94-1435E0DE44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6697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53F537-8EDA-BE63-4C42-1EC5E2B0B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073EA9B-3604-E1CE-9475-586E79A35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41397-FA50-44A3-8BE3-30D3B468CEE1}" type="datetimeFigureOut">
              <a:rPr lang="ru-RU" smtClean="0"/>
              <a:t>25.02.2025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0C56E25-D4C2-9D3B-7E3E-081F1D952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19CFA49-4105-F77D-1368-DD6B9659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3E273-5874-405F-AB94-1435E0DE44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5678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07DEDB0-DAFF-7099-714C-DFD63121A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41397-FA50-44A3-8BE3-30D3B468CEE1}" type="datetimeFigureOut">
              <a:rPr lang="ru-RU" smtClean="0"/>
              <a:t>25.02.2025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EAEBC79-2272-1F04-574D-A5C071DA8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857FB7C-656A-E236-7B75-9BD6CB536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3E273-5874-405F-AB94-1435E0DE44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2690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61C4D2-162D-6827-492F-A7B7A57BF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DF9364B-A2BD-021A-D1C9-BB96CC3E1F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2F847EF-B8F9-E8F0-1280-279554071B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99BCEE0-FF8E-071F-7702-E530C3A17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41397-FA50-44A3-8BE3-30D3B468CEE1}" type="datetimeFigureOut">
              <a:rPr lang="ru-RU" smtClean="0"/>
              <a:t>25.02.2025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414DC48-D46E-892C-6AAE-6BED8B33C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54FE27F-1012-F9CB-3E7C-50484B862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3E273-5874-405F-AB94-1435E0DE44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9350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81A131-B4CE-7D65-AA58-CFC71D919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C97AD21-1C64-4595-EDC2-49561E60AA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081F991-05D3-2AD8-6E0B-A97B97E83C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22C2845-DCB1-6B10-B2C4-565B2ADB2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41397-FA50-44A3-8BE3-30D3B468CEE1}" type="datetimeFigureOut">
              <a:rPr lang="ru-RU" smtClean="0"/>
              <a:t>25.02.2025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D0114E5-B45D-7E05-7583-47D131776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583A715-C532-AF0D-1680-649981CC8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3E273-5874-405F-AB94-1435E0DE44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8976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2E2ECD-17C5-18D2-35DC-CAD10594F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9C85963-3820-8995-FDF6-0E91BB71CB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8754BAF-A904-7231-6625-BAD794735D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2841397-FA50-44A3-8BE3-30D3B468CEE1}" type="datetimeFigureOut">
              <a:rPr lang="ru-RU" smtClean="0"/>
              <a:t>25.02.2025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AAB0FD7-93CC-99D8-E933-5B49AAC52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4AC725A-D650-288E-CF5E-C0C1D0390F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C3E273-5874-405F-AB94-1435E0DE44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6557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5F127D-4DCC-6621-6BC0-383D88A0E6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2739" y="1994545"/>
            <a:ext cx="9144000" cy="2387600"/>
          </a:xfrm>
        </p:spPr>
        <p:txBody>
          <a:bodyPr/>
          <a:lstStyle/>
          <a:p>
            <a:pPr algn="l"/>
            <a:r>
              <a:rPr lang="ru-RU" dirty="0">
                <a:latin typeface="Aptos Black" panose="020B0004020202020204" pitchFamily="34" charset="0"/>
              </a:rPr>
              <a:t>Автоматическое ночное освещение</a:t>
            </a:r>
          </a:p>
        </p:txBody>
      </p:sp>
      <p:pic>
        <p:nvPicPr>
          <p:cNvPr id="5" name="Рисунок 4" descr="Включенный свет со сплошной заливкой">
            <a:extLst>
              <a:ext uri="{FF2B5EF4-FFF2-40B4-BE49-F238E27FC236}">
                <a16:creationId xmlns:a16="http://schemas.microsoft.com/office/drawing/2014/main" id="{B5F020E4-A21C-D821-CC2C-EB524C454E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0062" y="2420317"/>
            <a:ext cx="1961828" cy="1961828"/>
          </a:xfrm>
          <a:prstGeom prst="rect">
            <a:avLst/>
          </a:prstGeom>
        </p:spPr>
      </p:pic>
      <p:pic>
        <p:nvPicPr>
          <p:cNvPr id="7" name="Рисунок 6" descr="Изображение выглядит как эмблема, герб, символ, корон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0250865C-5CB5-C882-91C8-864D65616E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2753" y="118820"/>
            <a:ext cx="889727" cy="98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5631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508E1E-D649-E74E-33DD-86357A0DA5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Picture background">
            <a:extLst>
              <a:ext uri="{FF2B5EF4-FFF2-40B4-BE49-F238E27FC236}">
                <a16:creationId xmlns:a16="http://schemas.microsoft.com/office/drawing/2014/main" id="{F59038AF-039C-02EF-FF06-7AF1A886B8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0793" y="453806"/>
            <a:ext cx="8410414" cy="5481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E7166B23-FF40-8641-CFA0-6250FC4FF2FC}"/>
              </a:ext>
            </a:extLst>
          </p:cNvPr>
          <p:cNvCxnSpPr>
            <a:cxnSpLocks/>
          </p:cNvCxnSpPr>
          <p:nvPr/>
        </p:nvCxnSpPr>
        <p:spPr>
          <a:xfrm>
            <a:off x="3977899" y="495300"/>
            <a:ext cx="0" cy="1235344"/>
          </a:xfrm>
          <a:prstGeom prst="line">
            <a:avLst/>
          </a:prstGeom>
          <a:ln w="15240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6F0B8BBF-8FC0-EB58-5944-BA70487FB436}"/>
              </a:ext>
            </a:extLst>
          </p:cNvPr>
          <p:cNvCxnSpPr>
            <a:cxnSpLocks/>
          </p:cNvCxnSpPr>
          <p:nvPr/>
        </p:nvCxnSpPr>
        <p:spPr>
          <a:xfrm>
            <a:off x="4968822" y="495300"/>
            <a:ext cx="0" cy="1235344"/>
          </a:xfrm>
          <a:prstGeom prst="line">
            <a:avLst/>
          </a:prstGeom>
          <a:ln w="15240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125D209-F156-9AF6-2FBE-E8E5E48A00D4}"/>
              </a:ext>
            </a:extLst>
          </p:cNvPr>
          <p:cNvSpPr txBox="1"/>
          <p:nvPr/>
        </p:nvSpPr>
        <p:spPr>
          <a:xfrm>
            <a:off x="392624" y="6085452"/>
            <a:ext cx="5279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Aptos Black" panose="020B0004020202020204" pitchFamily="34" charset="0"/>
              </a:rPr>
              <a:t>Обработка логики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96B817F1-5476-46D3-56E3-7B2CD6AE2ED9}"/>
              </a:ext>
            </a:extLst>
          </p:cNvPr>
          <p:cNvCxnSpPr/>
          <p:nvPr/>
        </p:nvCxnSpPr>
        <p:spPr>
          <a:xfrm>
            <a:off x="3977899" y="561276"/>
            <a:ext cx="981559" cy="0"/>
          </a:xfrm>
          <a:prstGeom prst="line">
            <a:avLst/>
          </a:prstGeom>
          <a:ln w="15240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43659122-2115-DA03-1D1B-3D247749492F}"/>
              </a:ext>
            </a:extLst>
          </p:cNvPr>
          <p:cNvCxnSpPr>
            <a:cxnSpLocks/>
          </p:cNvCxnSpPr>
          <p:nvPr/>
        </p:nvCxnSpPr>
        <p:spPr>
          <a:xfrm>
            <a:off x="6907365" y="453806"/>
            <a:ext cx="0" cy="1235344"/>
          </a:xfrm>
          <a:prstGeom prst="line">
            <a:avLst/>
          </a:prstGeom>
          <a:ln w="15240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D1E50663-E48C-FFB3-E5E5-048911452255}"/>
              </a:ext>
            </a:extLst>
          </p:cNvPr>
          <p:cNvCxnSpPr>
            <a:cxnSpLocks/>
          </p:cNvCxnSpPr>
          <p:nvPr/>
        </p:nvCxnSpPr>
        <p:spPr>
          <a:xfrm>
            <a:off x="7898288" y="453806"/>
            <a:ext cx="0" cy="1235344"/>
          </a:xfrm>
          <a:prstGeom prst="line">
            <a:avLst/>
          </a:prstGeom>
          <a:ln w="15240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6AFDB908-302F-72DC-3166-57B228E709F1}"/>
              </a:ext>
            </a:extLst>
          </p:cNvPr>
          <p:cNvCxnSpPr/>
          <p:nvPr/>
        </p:nvCxnSpPr>
        <p:spPr>
          <a:xfrm>
            <a:off x="6907365" y="519782"/>
            <a:ext cx="981559" cy="0"/>
          </a:xfrm>
          <a:prstGeom prst="line">
            <a:avLst/>
          </a:prstGeom>
          <a:ln w="15240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E7C0E841-CDFA-3B2A-506C-006A1350CD16}"/>
              </a:ext>
            </a:extLst>
          </p:cNvPr>
          <p:cNvCxnSpPr>
            <a:cxnSpLocks/>
          </p:cNvCxnSpPr>
          <p:nvPr/>
        </p:nvCxnSpPr>
        <p:spPr>
          <a:xfrm>
            <a:off x="5928377" y="453806"/>
            <a:ext cx="0" cy="1276838"/>
          </a:xfrm>
          <a:prstGeom prst="line">
            <a:avLst/>
          </a:prstGeom>
          <a:ln w="1524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92F3EB6A-26CC-704F-C83D-7314408DEFC8}"/>
              </a:ext>
            </a:extLst>
          </p:cNvPr>
          <p:cNvCxnSpPr>
            <a:cxnSpLocks/>
          </p:cNvCxnSpPr>
          <p:nvPr/>
        </p:nvCxnSpPr>
        <p:spPr>
          <a:xfrm>
            <a:off x="8863488" y="242711"/>
            <a:ext cx="0" cy="1487933"/>
          </a:xfrm>
          <a:prstGeom prst="line">
            <a:avLst/>
          </a:prstGeom>
          <a:ln w="1524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07756933-DB72-12B9-633F-666F17AD847E}"/>
              </a:ext>
            </a:extLst>
          </p:cNvPr>
          <p:cNvCxnSpPr>
            <a:cxnSpLocks/>
          </p:cNvCxnSpPr>
          <p:nvPr/>
        </p:nvCxnSpPr>
        <p:spPr>
          <a:xfrm flipH="1">
            <a:off x="5928377" y="519782"/>
            <a:ext cx="923979" cy="0"/>
          </a:xfrm>
          <a:prstGeom prst="line">
            <a:avLst/>
          </a:prstGeom>
          <a:ln w="1524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5372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A44FE8-E966-1251-67B3-820396F526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BE1C364-D452-646F-7E2A-396DF82B1161}"/>
                  </a:ext>
                </a:extLst>
              </p:cNvPr>
              <p:cNvSpPr txBox="1"/>
              <p:nvPr/>
            </p:nvSpPr>
            <p:spPr>
              <a:xfrm>
                <a:off x="2432757" y="2419060"/>
                <a:ext cx="5514622" cy="18340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0" dirty="0"/>
                  <a:t>I</a:t>
                </a:r>
                <a14:m>
                  <m:oMath xmlns:m="http://schemas.openxmlformats.org/officeDocument/2006/math">
                    <m:r>
                      <a:rPr lang="en-US" sz="800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8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8000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num>
                      <m:den>
                        <m:r>
                          <a:rPr lang="en-US" sz="8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den>
                    </m:f>
                  </m:oMath>
                </a14:m>
                <a:endParaRPr lang="ru-RU" sz="80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BE1C364-D452-646F-7E2A-396DF82B11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2757" y="2419060"/>
                <a:ext cx="5514622" cy="1834028"/>
              </a:xfrm>
              <a:prstGeom prst="rect">
                <a:avLst/>
              </a:prstGeom>
              <a:blipFill>
                <a:blip r:embed="rId2"/>
                <a:stretch>
                  <a:fillRect l="-9392" b="-1727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7CBCBC73-21CE-1EA6-B54C-32740D5D9B46}"/>
              </a:ext>
            </a:extLst>
          </p:cNvPr>
          <p:cNvSpPr txBox="1"/>
          <p:nvPr/>
        </p:nvSpPr>
        <p:spPr>
          <a:xfrm>
            <a:off x="745066" y="547511"/>
            <a:ext cx="63669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Aptos Black" panose="020B0004020202020204" pitchFamily="34" charset="0"/>
              </a:rPr>
              <a:t>Закон Ома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39632A-D0BB-967A-2741-2952D625A60E}"/>
              </a:ext>
            </a:extLst>
          </p:cNvPr>
          <p:cNvSpPr txBox="1"/>
          <p:nvPr/>
        </p:nvSpPr>
        <p:spPr>
          <a:xfrm>
            <a:off x="5819424" y="2775760"/>
            <a:ext cx="4346221" cy="1477328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ru-RU" dirty="0"/>
              <a:t>По священным законам математики деление на 0 строго запрещено, поэтому не стоит забывать использовать резистор при подключении его к светодиоду!</a:t>
            </a:r>
          </a:p>
        </p:txBody>
      </p:sp>
    </p:spTree>
    <p:extLst>
      <p:ext uri="{BB962C8B-B14F-4D97-AF65-F5344CB8AC3E}">
        <p14:creationId xmlns:p14="http://schemas.microsoft.com/office/powerpoint/2010/main" val="3213432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F2F408-E130-9828-40D7-E8C85DD794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BB1E7DE-DD80-A4FF-06B4-016FD00A5C34}"/>
                  </a:ext>
                </a:extLst>
              </p:cNvPr>
              <p:cNvSpPr txBox="1"/>
              <p:nvPr/>
            </p:nvSpPr>
            <p:spPr>
              <a:xfrm>
                <a:off x="4312357" y="2664048"/>
                <a:ext cx="5514622" cy="1733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0" dirty="0"/>
                  <a:t>I</a:t>
                </a:r>
                <a14:m>
                  <m:oMath xmlns:m="http://schemas.openxmlformats.org/officeDocument/2006/math">
                    <m:r>
                      <a:rPr lang="en-US" sz="800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8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8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num>
                      <m:den>
                        <m:r>
                          <a:rPr lang="en-US" sz="8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8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80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den>
                    </m:f>
                  </m:oMath>
                </a14:m>
                <a:endParaRPr lang="ru-RU" sz="80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BB1E7DE-DD80-A4FF-06B4-016FD00A5C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2357" y="2664048"/>
                <a:ext cx="5514622" cy="1733103"/>
              </a:xfrm>
              <a:prstGeom prst="rect">
                <a:avLst/>
              </a:prstGeom>
              <a:blipFill>
                <a:blip r:embed="rId2"/>
                <a:stretch>
                  <a:fillRect l="-9392" t="-4930" b="-1866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7720889B-66E9-8B54-829A-1B408C0F01C4}"/>
              </a:ext>
            </a:extLst>
          </p:cNvPr>
          <p:cNvSpPr txBox="1"/>
          <p:nvPr/>
        </p:nvSpPr>
        <p:spPr>
          <a:xfrm>
            <a:off x="745066" y="547511"/>
            <a:ext cx="63669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Aptos Black" panose="020B0004020202020204" pitchFamily="34" charset="0"/>
              </a:rPr>
              <a:t>Закон Ома</a:t>
            </a:r>
            <a:r>
              <a:rPr lang="en-US" sz="4000" dirty="0">
                <a:latin typeface="Aptos Black" panose="020B0004020202020204" pitchFamily="34" charset="0"/>
              </a:rPr>
              <a:t> </a:t>
            </a:r>
            <a:r>
              <a:rPr lang="ru-RU" sz="4000" dirty="0">
                <a:latin typeface="Aptos Black" panose="020B0004020202020204" pitchFamily="34" charset="0"/>
              </a:rPr>
              <a:t>для полной цепи</a:t>
            </a:r>
          </a:p>
        </p:txBody>
      </p:sp>
    </p:spTree>
    <p:extLst>
      <p:ext uri="{BB962C8B-B14F-4D97-AF65-F5344CB8AC3E}">
        <p14:creationId xmlns:p14="http://schemas.microsoft.com/office/powerpoint/2010/main" val="1660376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ADE81F-7498-2922-AEB0-76F4656774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5A9BED-912B-795B-A69B-5C195CE3E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694" y="2846522"/>
            <a:ext cx="8265655" cy="1581634"/>
          </a:xfrm>
        </p:spPr>
        <p:txBody>
          <a:bodyPr/>
          <a:lstStyle/>
          <a:p>
            <a:r>
              <a:rPr lang="ru-RU" dirty="0">
                <a:latin typeface="Aptos Black" panose="020B0004020202020204" pitchFamily="34" charset="0"/>
              </a:rPr>
              <a:t>Упрощение схемы</a:t>
            </a:r>
          </a:p>
        </p:txBody>
      </p:sp>
      <p:pic>
        <p:nvPicPr>
          <p:cNvPr id="4" name="Рисунок 3" descr="Диафрагма со сплошной заливкой">
            <a:extLst>
              <a:ext uri="{FF2B5EF4-FFF2-40B4-BE49-F238E27FC236}">
                <a16:creationId xmlns:a16="http://schemas.microsoft.com/office/drawing/2014/main" id="{37B8F895-EFCD-EC3F-D93A-93BB7C30E5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64284" y="3191359"/>
            <a:ext cx="1549831" cy="154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073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2171466B-4598-C712-9280-3D9BC19645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001" y="521776"/>
            <a:ext cx="8748544" cy="5426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7864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380C34-F354-E259-E3E0-38DDF8B63C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Графика, дизайн, Цвет Majorelle blue, шаблон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A2E17D93-17D0-0094-9056-60C2E670C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936" y="542439"/>
            <a:ext cx="5406325" cy="5406325"/>
          </a:xfrm>
          <a:prstGeom prst="rect">
            <a:avLst/>
          </a:prstGeom>
          <a:ln w="76200"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55FE6C-A2E0-F210-F467-88E7B11ABEFB}"/>
              </a:ext>
            </a:extLst>
          </p:cNvPr>
          <p:cNvSpPr txBox="1"/>
          <p:nvPr/>
        </p:nvSpPr>
        <p:spPr>
          <a:xfrm>
            <a:off x="609599" y="2891878"/>
            <a:ext cx="63698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dirty="0">
                <a:solidFill>
                  <a:srgbClr val="00A7FF"/>
                </a:solidFill>
                <a:latin typeface="Aptos Black" panose="020B0004020202020204" pitchFamily="34" charset="0"/>
                <a:cs typeface="Aharoni" panose="02010803020104030203" pitchFamily="2" charset="-79"/>
              </a:rPr>
              <a:t>Обратная связь</a:t>
            </a:r>
          </a:p>
        </p:txBody>
      </p:sp>
    </p:spTree>
    <p:extLst>
      <p:ext uri="{BB962C8B-B14F-4D97-AF65-F5344CB8AC3E}">
        <p14:creationId xmlns:p14="http://schemas.microsoft.com/office/powerpoint/2010/main" val="2607359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7D206E-A039-D78B-60A7-162ABEF1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694" y="2846522"/>
            <a:ext cx="8265655" cy="1581634"/>
          </a:xfrm>
        </p:spPr>
        <p:txBody>
          <a:bodyPr/>
          <a:lstStyle/>
          <a:p>
            <a:r>
              <a:rPr lang="ru-RU" dirty="0">
                <a:latin typeface="Aptos Black" panose="020B0004020202020204" pitchFamily="34" charset="0"/>
              </a:rPr>
              <a:t>Элементы и схемы</a:t>
            </a:r>
          </a:p>
        </p:txBody>
      </p:sp>
      <p:pic>
        <p:nvPicPr>
          <p:cNvPr id="5" name="Рисунок 4" descr="Процессор со сплошной заливкой">
            <a:extLst>
              <a:ext uri="{FF2B5EF4-FFF2-40B4-BE49-F238E27FC236}">
                <a16:creationId xmlns:a16="http://schemas.microsoft.com/office/drawing/2014/main" id="{B0044F23-B0F5-CD58-1AFF-1FBD2EC7B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3695" y="2846522"/>
            <a:ext cx="1967479" cy="1967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857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7F3C98-DBB0-FA91-9115-DC8C48D150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4C684816-94AF-C829-E15A-DF093D2808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77" y="1011507"/>
            <a:ext cx="4762500" cy="4638675"/>
          </a:xfrm>
          <a:prstGeom prst="rect">
            <a:avLst/>
          </a:prstGeom>
          <a:noFill/>
          <a:ln w="254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icture background">
            <a:extLst>
              <a:ext uri="{FF2B5EF4-FFF2-40B4-BE49-F238E27FC236}">
                <a16:creationId xmlns:a16="http://schemas.microsoft.com/office/drawing/2014/main" id="{D03C30B8-B2BD-13A6-D69F-F8705866A4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00"/>
          <a:stretch/>
        </p:blipFill>
        <p:spPr bwMode="auto">
          <a:xfrm>
            <a:off x="6266804" y="1011506"/>
            <a:ext cx="4762500" cy="4638675"/>
          </a:xfrm>
          <a:prstGeom prst="rect">
            <a:avLst/>
          </a:prstGeom>
          <a:noFill/>
          <a:ln w="254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E7D8C47-FBAC-0DD9-0E40-CB3E3AC21F45}"/>
              </a:ext>
            </a:extLst>
          </p:cNvPr>
          <p:cNvSpPr txBox="1"/>
          <p:nvPr/>
        </p:nvSpPr>
        <p:spPr>
          <a:xfrm>
            <a:off x="6745637" y="5941017"/>
            <a:ext cx="4003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Aptos Black" panose="020B0004020202020204" pitchFamily="34" charset="0"/>
              </a:rPr>
              <a:t>Светодиод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1E8A25-942E-1336-BAF0-4195C0DE2818}"/>
              </a:ext>
            </a:extLst>
          </p:cNvPr>
          <p:cNvSpPr txBox="1"/>
          <p:nvPr/>
        </p:nvSpPr>
        <p:spPr>
          <a:xfrm>
            <a:off x="1179163" y="5846493"/>
            <a:ext cx="4003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Aptos Black" panose="020B0004020202020204" pitchFamily="34" charset="0"/>
              </a:rPr>
              <a:t>Резистор</a:t>
            </a:r>
          </a:p>
        </p:txBody>
      </p:sp>
    </p:spTree>
    <p:extLst>
      <p:ext uri="{BB962C8B-B14F-4D97-AF65-F5344CB8AC3E}">
        <p14:creationId xmlns:p14="http://schemas.microsoft.com/office/powerpoint/2010/main" val="500900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F7E85A-58F3-9D7B-0BBA-3DC23BD6C9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15DCF89E-096F-7D49-3C8D-8DFDB9EBD7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552771"/>
            <a:ext cx="5137688" cy="5137688"/>
          </a:xfrm>
          <a:prstGeom prst="rect">
            <a:avLst/>
          </a:prstGeom>
          <a:noFill/>
          <a:ln w="254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icture background">
            <a:extLst>
              <a:ext uri="{FF2B5EF4-FFF2-40B4-BE49-F238E27FC236}">
                <a16:creationId xmlns:a16="http://schemas.microsoft.com/office/drawing/2014/main" id="{55F79824-6D3F-5001-E1F6-C35920BE4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617" y="552771"/>
            <a:ext cx="5137688" cy="5137688"/>
          </a:xfrm>
          <a:prstGeom prst="rect">
            <a:avLst/>
          </a:prstGeom>
          <a:noFill/>
          <a:ln w="254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233A514-20F1-2BCB-DF1C-CB66B7422E97}"/>
              </a:ext>
            </a:extLst>
          </p:cNvPr>
          <p:cNvSpPr txBox="1"/>
          <p:nvPr/>
        </p:nvSpPr>
        <p:spPr>
          <a:xfrm>
            <a:off x="6662979" y="5866110"/>
            <a:ext cx="4003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i="0" dirty="0">
                <a:solidFill>
                  <a:srgbClr val="000000"/>
                </a:solidFill>
                <a:effectLst/>
                <a:latin typeface="Aptos Black" panose="020B0004020202020204" pitchFamily="34" charset="0"/>
              </a:rPr>
              <a:t>Логических элемент</a:t>
            </a:r>
            <a:endParaRPr lang="ru-RU" dirty="0">
              <a:latin typeface="Aptos Black" panose="020B00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E37A89-0BB3-F73B-86DB-5FBBDE97FB1B}"/>
              </a:ext>
            </a:extLst>
          </p:cNvPr>
          <p:cNvSpPr txBox="1"/>
          <p:nvPr/>
        </p:nvSpPr>
        <p:spPr>
          <a:xfrm>
            <a:off x="1137834" y="5866110"/>
            <a:ext cx="4003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Aptos Black" panose="020B0004020202020204" pitchFamily="34" charset="0"/>
              </a:rPr>
              <a:t>Фоторезистор</a:t>
            </a:r>
          </a:p>
        </p:txBody>
      </p:sp>
    </p:spTree>
    <p:extLst>
      <p:ext uri="{BB962C8B-B14F-4D97-AF65-F5344CB8AC3E}">
        <p14:creationId xmlns:p14="http://schemas.microsoft.com/office/powerpoint/2010/main" val="2013177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Picture background">
            <a:extLst>
              <a:ext uri="{FF2B5EF4-FFF2-40B4-BE49-F238E27FC236}">
                <a16:creationId xmlns:a16="http://schemas.microsoft.com/office/drawing/2014/main" id="{2001E073-0C0C-6095-D123-8EB39A45C3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0793" y="453806"/>
            <a:ext cx="8410414" cy="5481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3DDBA2-29E7-0A53-86F9-53E2DF630275}"/>
              </a:ext>
            </a:extLst>
          </p:cNvPr>
          <p:cNvSpPr txBox="1"/>
          <p:nvPr/>
        </p:nvSpPr>
        <p:spPr>
          <a:xfrm>
            <a:off x="2970508" y="6101166"/>
            <a:ext cx="6225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Aptos Black" panose="020B0004020202020204" pitchFamily="34" charset="0"/>
              </a:rPr>
              <a:t>Распиновка К155ЛА3</a:t>
            </a:r>
          </a:p>
        </p:txBody>
      </p:sp>
    </p:spTree>
    <p:extLst>
      <p:ext uri="{BB962C8B-B14F-4D97-AF65-F5344CB8AC3E}">
        <p14:creationId xmlns:p14="http://schemas.microsoft.com/office/powerpoint/2010/main" val="293246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F3FC37-1A74-5682-7349-1389449D50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77EFA07-7B2D-540A-B7FA-80D2479177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30" r="6789"/>
          <a:stretch/>
        </p:blipFill>
        <p:spPr>
          <a:xfrm>
            <a:off x="1646529" y="366794"/>
            <a:ext cx="8794162" cy="5962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685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D4C19A-CE4B-3E0C-CC0E-018AF87F1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Электронная техника, Электрическая проводка, электроника, Компонент схемы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3AEEB0DE-61B3-0EB6-8C4B-2EE8EF8D03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9" r="10836" b="18117"/>
          <a:stretch/>
        </p:blipFill>
        <p:spPr>
          <a:xfrm>
            <a:off x="87744" y="597739"/>
            <a:ext cx="7451404" cy="5526614"/>
          </a:xfrm>
          <a:prstGeom prst="rect">
            <a:avLst/>
          </a:prstGeom>
        </p:spPr>
      </p:pic>
      <p:pic>
        <p:nvPicPr>
          <p:cNvPr id="8" name="Рисунок 7" descr="Изображение выглядит как кабель, Электрическая проводка, Электронная техника, электроник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EBC295BD-F413-270A-E128-657F75D67F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9" t="8425" r="21882" b="18555"/>
          <a:stretch/>
        </p:blipFill>
        <p:spPr>
          <a:xfrm rot="5400000">
            <a:off x="7097344" y="1219041"/>
            <a:ext cx="5526614" cy="4284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87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BC61F3-7E27-0072-6857-A02736427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2407403"/>
            <a:ext cx="9996299" cy="1669458"/>
          </a:xfrm>
        </p:spPr>
        <p:txBody>
          <a:bodyPr/>
          <a:lstStyle/>
          <a:p>
            <a:r>
              <a:rPr lang="ru-RU" dirty="0">
                <a:latin typeface="Aptos Black" panose="020B0004020202020204" pitchFamily="34" charset="0"/>
              </a:rPr>
              <a:t>Объяснение работы</a:t>
            </a:r>
          </a:p>
        </p:txBody>
      </p:sp>
      <p:pic>
        <p:nvPicPr>
          <p:cNvPr id="5" name="Рисунок 4" descr="Шахтерские инструменты со сплошной заливкой">
            <a:extLst>
              <a:ext uri="{FF2B5EF4-FFF2-40B4-BE49-F238E27FC236}">
                <a16:creationId xmlns:a16="http://schemas.microsoft.com/office/drawing/2014/main" id="{10040141-5461-4BEB-7028-021F302A5E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83478" y="2708813"/>
            <a:ext cx="1604074" cy="160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340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E9EE7-5173-BFD7-85CA-A66658E7EB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Picture background">
            <a:extLst>
              <a:ext uri="{FF2B5EF4-FFF2-40B4-BE49-F238E27FC236}">
                <a16:creationId xmlns:a16="http://schemas.microsoft.com/office/drawing/2014/main" id="{609EB677-5FAE-E026-EF42-2E67A4F2A7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0793" y="453806"/>
            <a:ext cx="8410414" cy="5481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9B046133-8F8C-A330-6FC2-D8C147ED27A7}"/>
              </a:ext>
            </a:extLst>
          </p:cNvPr>
          <p:cNvCxnSpPr>
            <a:cxnSpLocks/>
          </p:cNvCxnSpPr>
          <p:nvPr/>
        </p:nvCxnSpPr>
        <p:spPr>
          <a:xfrm>
            <a:off x="2965343" y="82658"/>
            <a:ext cx="0" cy="1658318"/>
          </a:xfrm>
          <a:prstGeom prst="line">
            <a:avLst/>
          </a:prstGeom>
          <a:ln w="1524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335A6332-4F2B-EB07-8253-DE6C29ECAB89}"/>
              </a:ext>
            </a:extLst>
          </p:cNvPr>
          <p:cNvCxnSpPr>
            <a:cxnSpLocks/>
          </p:cNvCxnSpPr>
          <p:nvPr/>
        </p:nvCxnSpPr>
        <p:spPr>
          <a:xfrm>
            <a:off x="8889893" y="4432408"/>
            <a:ext cx="0" cy="1658318"/>
          </a:xfrm>
          <a:prstGeom prst="line">
            <a:avLst/>
          </a:prstGeom>
          <a:ln w="152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A9D06DA-E095-1E71-3B3E-1A0E29CE0B15}"/>
              </a:ext>
            </a:extLst>
          </p:cNvPr>
          <p:cNvSpPr txBox="1"/>
          <p:nvPr/>
        </p:nvSpPr>
        <p:spPr>
          <a:xfrm>
            <a:off x="392624" y="6085452"/>
            <a:ext cx="5279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Aptos Black" panose="020B0004020202020204" pitchFamily="34" charset="0"/>
              </a:rPr>
              <a:t>Обеспечение питанием</a:t>
            </a:r>
          </a:p>
        </p:txBody>
      </p:sp>
    </p:spTree>
    <p:extLst>
      <p:ext uri="{BB962C8B-B14F-4D97-AF65-F5344CB8AC3E}">
        <p14:creationId xmlns:p14="http://schemas.microsoft.com/office/powerpoint/2010/main" val="267985763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58</Words>
  <Application>Microsoft Office PowerPoint</Application>
  <PresentationFormat>Широкоэкранный</PresentationFormat>
  <Paragraphs>17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1" baseType="lpstr">
      <vt:lpstr>Aptos</vt:lpstr>
      <vt:lpstr>Aptos Black</vt:lpstr>
      <vt:lpstr>Aptos Display</vt:lpstr>
      <vt:lpstr>Arial</vt:lpstr>
      <vt:lpstr>Cambria Math</vt:lpstr>
      <vt:lpstr>Тема Office</vt:lpstr>
      <vt:lpstr>Автоматическое ночное освещение</vt:lpstr>
      <vt:lpstr>Элементы и схемы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Объяснение работы</vt:lpstr>
      <vt:lpstr>Презентация PowerPoint</vt:lpstr>
      <vt:lpstr>Презентация PowerPoint</vt:lpstr>
      <vt:lpstr>Презентация PowerPoint</vt:lpstr>
      <vt:lpstr>Презентация PowerPoint</vt:lpstr>
      <vt:lpstr>Упрощение схемы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никита воронов</dc:creator>
  <cp:lastModifiedBy>никита воронов</cp:lastModifiedBy>
  <cp:revision>7</cp:revision>
  <dcterms:created xsi:type="dcterms:W3CDTF">2025-02-20T09:59:30Z</dcterms:created>
  <dcterms:modified xsi:type="dcterms:W3CDTF">2025-02-25T20:35:01Z</dcterms:modified>
</cp:coreProperties>
</file>

<file path=docProps/thumbnail.jpeg>
</file>